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8"/>
  </p:notesMasterIdLst>
  <p:sldIdLst>
    <p:sldId id="256" r:id="rId3"/>
    <p:sldId id="266" r:id="rId4"/>
    <p:sldId id="261" r:id="rId5"/>
    <p:sldId id="306" r:id="rId6"/>
    <p:sldId id="262" r:id="rId7"/>
    <p:sldId id="320" r:id="rId8"/>
    <p:sldId id="273" r:id="rId9"/>
    <p:sldId id="263" r:id="rId10"/>
    <p:sldId id="274" r:id="rId11"/>
    <p:sldId id="275" r:id="rId12"/>
    <p:sldId id="276" r:id="rId13"/>
    <p:sldId id="308" r:id="rId14"/>
    <p:sldId id="309" r:id="rId15"/>
    <p:sldId id="314" r:id="rId16"/>
    <p:sldId id="313" r:id="rId17"/>
    <p:sldId id="316" r:id="rId18"/>
    <p:sldId id="315" r:id="rId19"/>
    <p:sldId id="312" r:id="rId20"/>
    <p:sldId id="317" r:id="rId21"/>
    <p:sldId id="318" r:id="rId22"/>
    <p:sldId id="311" r:id="rId23"/>
    <p:sldId id="319" r:id="rId24"/>
    <p:sldId id="310" r:id="rId25"/>
    <p:sldId id="264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Impressions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302454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7C-42A3-9994-837D73262C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Impressions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525614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7C-42A3-9994-837D73262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6063247"/>
        <c:axId val="366062415"/>
      </c:barChart>
      <c:catAx>
        <c:axId val="36606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062415"/>
        <c:crosses val="autoZero"/>
        <c:auto val="1"/>
        <c:lblAlgn val="ctr"/>
        <c:lblOffset val="100"/>
        <c:noMultiLvlLbl val="0"/>
      </c:catAx>
      <c:valAx>
        <c:axId val="366062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06324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85831387738723"/>
          <c:y val="6.6680517928440777E-2"/>
          <c:w val="0.59377130898916031"/>
          <c:h val="0.49734643109113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Reach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19020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AB-405C-80D9-389663DC95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Reach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26321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AB-405C-80D9-389663DC95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63765919"/>
        <c:axId val="363770079"/>
      </c:barChart>
      <c:catAx>
        <c:axId val="363765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770079"/>
        <c:crosses val="autoZero"/>
        <c:auto val="1"/>
        <c:lblAlgn val="ctr"/>
        <c:lblOffset val="100"/>
        <c:noMultiLvlLbl val="0"/>
      </c:catAx>
      <c:valAx>
        <c:axId val="363770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76591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60866188386549"/>
          <c:y val="6.2020038623124503E-2"/>
          <c:w val="0.44534028443144952"/>
          <c:h val="0.63870035487872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Clicks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67-4C8D-A401-11AE9D8011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Clicks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67-4C8D-A401-11AE9D801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19387775"/>
        <c:axId val="1219385279"/>
      </c:barChart>
      <c:catAx>
        <c:axId val="1219387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385279"/>
        <c:crosses val="autoZero"/>
        <c:auto val="1"/>
        <c:lblAlgn val="ctr"/>
        <c:lblOffset val="100"/>
        <c:noMultiLvlLbl val="0"/>
      </c:catAx>
      <c:valAx>
        <c:axId val="121938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3877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accent2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Followers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0-4D4F-B8B9-7FB7EC5E2C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Facebook Followers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0-4D4F-B8B9-7FB7EC5E2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9407327"/>
        <c:axId val="1219407743"/>
      </c:barChart>
      <c:catAx>
        <c:axId val="1219407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407743"/>
        <c:crosses val="autoZero"/>
        <c:auto val="1"/>
        <c:lblAlgn val="ctr"/>
        <c:lblOffset val="100"/>
        <c:noMultiLvlLbl val="0"/>
      </c:catAx>
      <c:valAx>
        <c:axId val="1219407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40732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Unique Visitors</c:v>
                </c:pt>
                <c:pt idx="1">
                  <c:v>New  Visits</c:v>
                </c:pt>
                <c:pt idx="2">
                  <c:v>Page Views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9317</c:v>
                </c:pt>
                <c:pt idx="1">
                  <c:v>7549</c:v>
                </c:pt>
                <c:pt idx="2">
                  <c:v>26455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D-45A1-8C1D-B6BBC83CF9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Unique Visitors</c:v>
                </c:pt>
                <c:pt idx="1">
                  <c:v>New  Visits</c:v>
                </c:pt>
                <c:pt idx="2">
                  <c:v>Page Views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9201</c:v>
                </c:pt>
                <c:pt idx="1">
                  <c:v>7554</c:v>
                </c:pt>
                <c:pt idx="2">
                  <c:v>25729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DD-45A1-8C1D-B6BBC83CF9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59718831"/>
        <c:axId val="259709263"/>
      </c:barChart>
      <c:catAx>
        <c:axId val="259718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709263"/>
        <c:crosses val="autoZero"/>
        <c:auto val="1"/>
        <c:lblAlgn val="ctr"/>
        <c:lblOffset val="100"/>
        <c:noMultiLvlLbl val="0"/>
      </c:catAx>
      <c:valAx>
        <c:axId val="259709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71883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D1C6D-FD68-4605-BEA1-6FA02347F10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A3B5D-C68A-4133-8BE3-CE42022C4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7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5796C-F4D0-4B51-9074-4631E977E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25BC6-D231-4970-A77F-23B6FC7A4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A1151-C93B-4380-A713-92951EC82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EBAF9-705F-4D81-ADB2-448D539A9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CD84F-DB9E-4246-986E-CE2E75A4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9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F603-2FC7-46F5-AEEE-90685D867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BCFCB-0AA4-41D9-AA11-0C218D045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AAC70-D2E0-4CCC-BA80-2DF52C09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C5F48-6288-44B4-B6B7-A609D07A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FB109-03DE-476A-9232-B7A0C0FE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3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328402-9A61-4494-9278-635092EF82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E04C85-2E92-4F27-BD9F-4DE0F1157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18E87-7398-43E4-B9ED-8C884BBF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E199D-1BB0-4D3B-B861-A153E1DB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B15D8-7D02-4B76-A408-042FEA33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9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826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8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55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686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7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08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612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9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CF6C1-6799-4B49-835A-7E74E436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00E1-BDCE-4AB4-BEFC-04002230D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06784-49B3-4584-9B2D-F5CCD1C2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81B69-0F8A-4928-9A2E-83B3CC69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0811E-8847-4C5F-BFD0-F9D6FBCB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7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3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71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48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4531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02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66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17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20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3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7F23-ABBC-49EB-8D2A-5E3E1AE5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E74F9-BEB2-4BBC-8C82-092E7D76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2F07D-FD7F-45F8-BED2-982265CE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82FD3-55BE-40CD-9792-B2BE7ACF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9AA4B-214C-4A29-AB7B-79B718CC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81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F434-A5BC-41A2-B108-83B7376C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C1E5-7CF6-412C-873B-D13A8DA89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B88A3-1132-43D9-ADE3-615EC7E55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06DE7-117C-45C7-8EB8-B733E9B6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EBF65-ED0F-4D79-8111-F33ADB96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17BB8-C2EE-4DD6-A77E-44DE461C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CD8A0-9BBE-4D87-9216-C416E509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78579-7D93-4712-882C-BE618A439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6E68A-6655-4625-A4B2-AB8C30147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785FB-9F27-4E4B-BE5C-31E047FFA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4548E-BD84-4281-91EC-1B7A47CE5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A8A40-8E27-447F-985C-53FA12AD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F5FBA-226D-4788-8482-BA55D6BD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FB7DF0-EAB5-413B-9D8A-88F252E8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3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6BBE-2210-4059-B0AC-F61C10F0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72204-C828-4569-968E-B36C40DE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072E6-BCEB-45E5-8C2B-4A485D5E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BF78F-08E6-486C-9634-CA26C1BC1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9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82333-43F7-4DCE-BF20-1BB3513DF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CAE22-D743-466E-A9E0-428CDCD6D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13A9-9349-41F3-BCCF-F876A499C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B01F-AF96-410D-BF00-2DD1FEA92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D2EAA-9D74-4D7D-8132-2F1D9DDC1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B80F9-275C-41F0-ADCB-B98AD9EED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249C4-EA3D-4DB4-B287-BBBA848D1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3794E-E1AE-473B-8253-88CBDD48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FE2D7-175C-42D4-A230-29EA3C44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1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D21C1-3CBA-48C2-883D-1476980E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3DCDCF-8E79-4F98-AD2F-8914EF021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87B9F-7D17-4F6A-98D4-08DAAA017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7ACED-5FB0-4067-973E-65E2E071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D5C8D-B8FB-4EB8-A1D9-B26CD64B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09655-4540-4FDC-8978-CEDA9130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4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78C40E-8AB3-40B9-B792-A5E313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C3F17-9925-4EAE-90EE-AF0FCA02B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96CFE-8B7C-4033-8A03-6EA7EBC17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7996B-B00A-4317-A6BF-2E36616D7D0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28EE-3E51-415A-AFBF-F5984378F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54DB9-86C1-4840-B4F2-8F17927CE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331FF-0DB4-4E15-AFE9-BE9E8D929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5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5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chart" Target="../charts/chart4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chart" Target="../charts/chart2.xml"/><Relationship Id="rId5" Type="http://schemas.openxmlformats.org/officeDocument/2006/relationships/image" Target="../media/image10.png"/><Relationship Id="rId10" Type="http://schemas.openxmlformats.org/officeDocument/2006/relationships/chart" Target="../charts/chart1.xm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government building, apartment building&#10;&#10;Description automatically generated">
            <a:extLst>
              <a:ext uri="{FF2B5EF4-FFF2-40B4-BE49-F238E27FC236}">
                <a16:creationId xmlns:a16="http://schemas.microsoft.com/office/drawing/2014/main" id="{268DDC58-6185-491D-9AA0-467359836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CD6B8-00CC-4B3D-8D93-14B8E9C38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6010" y="2242539"/>
            <a:ext cx="7459980" cy="1425924"/>
          </a:xfrm>
        </p:spPr>
        <p:txBody>
          <a:bodyPr>
            <a:normAutofit/>
          </a:bodyPr>
          <a:lstStyle/>
          <a:p>
            <a:r>
              <a:rPr lang="en-US" sz="5400" dirty="0"/>
              <a:t>Health Care Update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0EFB2-88D0-421D-BFB1-A38D61FD6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6010" y="3884037"/>
            <a:ext cx="7459980" cy="468888"/>
          </a:xfrm>
        </p:spPr>
        <p:txBody>
          <a:bodyPr>
            <a:normAutofit/>
          </a:bodyPr>
          <a:lstStyle/>
          <a:p>
            <a:r>
              <a:rPr lang="en-US" dirty="0"/>
              <a:t>August 9, 2021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4D45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039B7A9-1392-4472-B1B7-5D8DA0C6E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10" y="2678887"/>
            <a:ext cx="918845" cy="9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3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20D4B6-B18B-4DFF-ABE1-A82F29DFF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458" y="1002068"/>
            <a:ext cx="3227755" cy="1818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1F57A1-1684-4810-BDA0-5C2E67E5730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03A4B-93FD-42E1-ABEB-1D25E597F625}"/>
              </a:ext>
            </a:extLst>
          </p:cNvPr>
          <p:cNvSpPr/>
          <p:nvPr/>
        </p:nvSpPr>
        <p:spPr>
          <a:xfrm>
            <a:off x="0" y="6329996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83089-D2A2-43DC-87CC-29FC9228E4D3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B9A6B-4CAD-4580-9950-8196E76D030D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COMPTROLLER</a:t>
            </a:r>
          </a:p>
        </p:txBody>
      </p:sp>
      <p:pic>
        <p:nvPicPr>
          <p:cNvPr id="11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339FA1B-684E-41DA-9BBD-CA00FBE07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0A5AD4-6973-4ABD-9502-44B81571E81D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D555A9-1B09-456D-A7BF-EE79CDEA2F35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095027-6C51-43BE-82CF-216FF78F2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98" y="919806"/>
            <a:ext cx="1010144" cy="941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6BA484-E559-4271-AD13-DC16B15FB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662" y="1080655"/>
            <a:ext cx="4890284" cy="27507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33E4D-AD5E-453D-9B5C-9BB05B8E0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463" y="2456047"/>
            <a:ext cx="3232537" cy="1818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599D86-D569-4C91-8809-F24195A0D0FB}"/>
              </a:ext>
            </a:extLst>
          </p:cNvPr>
          <p:cNvSpPr txBox="1"/>
          <p:nvPr/>
        </p:nvSpPr>
        <p:spPr>
          <a:xfrm>
            <a:off x="1148342" y="357815"/>
            <a:ext cx="431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Educating Agency Benefit Leads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4F936-62E3-47A5-AB2F-4ABB24898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981" y="3926720"/>
            <a:ext cx="3232536" cy="1818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B656C-0786-4908-A5D8-363ED24A50CA}"/>
              </a:ext>
            </a:extLst>
          </p:cNvPr>
          <p:cNvSpPr txBox="1"/>
          <p:nvPr/>
        </p:nvSpPr>
        <p:spPr>
          <a:xfrm>
            <a:off x="1441662" y="4021672"/>
            <a:ext cx="48902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Meeting: July 29, 2021, 1 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Presenters: Upswing Health, Signify Health and Health Advocate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110 benefit contacts invited, 60 attended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 &amp; A segment at end of three presentations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On-demand recording, and deck sent to all contacts post event</a:t>
            </a:r>
          </a:p>
        </p:txBody>
      </p:sp>
    </p:spTree>
    <p:extLst>
      <p:ext uri="{BB962C8B-B14F-4D97-AF65-F5344CB8AC3E}">
        <p14:creationId xmlns:p14="http://schemas.microsoft.com/office/powerpoint/2010/main" val="113225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214357A-4F6D-47A0-9ED6-0A7A6C2B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42" y="79192"/>
            <a:ext cx="5430588" cy="7467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Member Education / Communication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893577-6B57-4D74-B1A6-33125BC94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8342" y="1817369"/>
            <a:ext cx="9448539" cy="412082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200" dirty="0"/>
              <a:t>Communication Plans (August-September)</a:t>
            </a:r>
          </a:p>
          <a:p>
            <a:r>
              <a:rPr lang="en-US" dirty="0"/>
              <a:t>State Member Education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Email: “Take Care at Work” all-user email (desk ergonomics, Live Health Online, desk stretch breaks)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Email: Promote Care Compass Facebook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Email and Facebook (Social) Ad: Comprehensive Spine, HEP and approved wellness topics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Email and (Digital / Search) Ad: Diabetes Prevention Program (DPP) and Livongo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Member-facing Webinar: Upswing Health</a:t>
            </a:r>
          </a:p>
          <a:p>
            <a:pPr lvl="1"/>
            <a:endParaRPr lang="en-US" dirty="0"/>
          </a:p>
          <a:p>
            <a:r>
              <a:rPr lang="en-US" dirty="0"/>
              <a:t>Partnership Member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Working with Anthem on expansion campaign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Fall health fairs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Continue to collect member email for direct to member email campaigns on benefits and program information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D96D68-1C2D-45F4-B040-517DEA4B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8" y="919806"/>
            <a:ext cx="1010144" cy="9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67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D8A1DD-519B-4934-B620-7A5A9C40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772"/>
            <a:ext cx="12139526" cy="68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7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D1E5F1-C8CE-44F1-B07C-60911002C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2" y="0"/>
            <a:ext cx="12197301" cy="685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92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A3FBB-367E-4CAE-9725-AC4A57101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66"/>
            <a:ext cx="12191999" cy="69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8DF3F-642B-4A90-93A4-3BEA86C08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4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9C92F-EB11-4AEF-B5EF-4C8494C0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"/>
            <a:ext cx="12191999" cy="676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8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C2F2C-CEE5-42D7-A45F-B3D197FC0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99"/>
            <a:ext cx="12192000" cy="67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07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BD896-9053-4188-A8DA-F30202F4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211"/>
            <a:ext cx="12191999" cy="68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B328D-28BD-4FF1-866B-F382A1442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10" y="0"/>
            <a:ext cx="12198109" cy="68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71E6C-AFD2-453C-8DB9-EBD15E5A6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089" y="1199937"/>
            <a:ext cx="8891906" cy="4744192"/>
          </a:xfrm>
          <a:solidFill>
            <a:schemeClr val="bg1"/>
          </a:solidFill>
          <a:scene3d>
            <a:camera prst="orthographicFront"/>
            <a:lightRig rig="threePt" dir="t"/>
          </a:scene3d>
          <a:sp3d prstMaterial="matte"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/>
              <a:t>Status Updates</a:t>
            </a:r>
          </a:p>
          <a:p>
            <a:pPr marL="0" indent="0">
              <a:buNone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Public Comment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Financials/Budget Update (Rae-Ellen)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Partnership Update (Bernie) </a:t>
            </a:r>
          </a:p>
          <a:p>
            <a:pPr marL="457200" lvl="1" indent="0">
              <a:buNone/>
            </a:pPr>
            <a:r>
              <a:rPr lang="en-US" sz="2200" dirty="0"/>
              <a:t>July 1 contingent launch for BC Prime (Tom)</a:t>
            </a:r>
          </a:p>
          <a:p>
            <a:pPr marL="742950" lvl="1" indent="-285750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Communications (Betsy)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UHC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1F57A1-1684-4810-BDA0-5C2E67E5730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03A4B-93FD-42E1-ABEB-1D25E597F625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83089-D2A2-43DC-87CC-29FC9228E4D3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B9A6B-4CAD-4580-9950-8196E76D030D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OFFICE </a:t>
            </a:r>
            <a:r>
              <a:rPr lang="en-US" i="1" dirty="0"/>
              <a:t>of the </a:t>
            </a:r>
          </a:p>
          <a:p>
            <a:pPr algn="r"/>
            <a:r>
              <a:rPr lang="en-US" dirty="0"/>
              <a:t>STATE COMPTROLLER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8C3C2-54E4-48F7-BE9A-5398515E1EE2}"/>
              </a:ext>
            </a:extLst>
          </p:cNvPr>
          <p:cNvSpPr txBox="1"/>
          <p:nvPr/>
        </p:nvSpPr>
        <p:spPr>
          <a:xfrm>
            <a:off x="342900" y="67997"/>
            <a:ext cx="201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11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339FA1B-684E-41DA-9BBD-CA00FBE07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0A5AD4-6973-4ABD-9502-44B81571E81D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D555A9-1B09-456D-A7BF-EE79CDEA2F35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77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718320-0C9A-4DA3-8283-B15BDC26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5"/>
            <a:ext cx="11978640" cy="672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1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B387D-B7F7-44BB-8767-EAE17C136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8" y="0"/>
            <a:ext cx="12199617" cy="68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12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B71729-F5BF-4C98-989E-9E99ED5CD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" y="0"/>
            <a:ext cx="12092940" cy="67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40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E8A69-2290-4127-B528-95EF02173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" y="0"/>
            <a:ext cx="12184365" cy="68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02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OFFICE </a:t>
            </a:r>
            <a:r>
              <a:rPr lang="en-US" i="1" dirty="0"/>
              <a:t>of the </a:t>
            </a:r>
          </a:p>
          <a:p>
            <a:pPr algn="r"/>
            <a:r>
              <a:rPr lang="en-US" dirty="0"/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B633B-104E-4CD1-97C6-8DAB12A753EB}"/>
              </a:ext>
            </a:extLst>
          </p:cNvPr>
          <p:cNvSpPr txBox="1"/>
          <p:nvPr/>
        </p:nvSpPr>
        <p:spPr>
          <a:xfrm>
            <a:off x="2130950" y="2122997"/>
            <a:ext cx="7028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     </a:t>
            </a:r>
          </a:p>
          <a:p>
            <a:r>
              <a:rPr lang="en-US" sz="5000" b="1" dirty="0"/>
              <a:t>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305891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OFFICE </a:t>
            </a:r>
            <a:r>
              <a:rPr lang="en-US" i="1" dirty="0"/>
              <a:t>of the </a:t>
            </a:r>
          </a:p>
          <a:p>
            <a:pPr algn="r"/>
            <a:r>
              <a:rPr lang="en-US" dirty="0"/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B633B-104E-4CD1-97C6-8DAB12A753EB}"/>
              </a:ext>
            </a:extLst>
          </p:cNvPr>
          <p:cNvSpPr txBox="1"/>
          <p:nvPr/>
        </p:nvSpPr>
        <p:spPr>
          <a:xfrm>
            <a:off x="3737113" y="2122997"/>
            <a:ext cx="35701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     </a:t>
            </a:r>
          </a:p>
          <a:p>
            <a:r>
              <a:rPr lang="en-US" sz="5000" b="1" dirty="0"/>
              <a:t>     Adjourn</a:t>
            </a:r>
          </a:p>
        </p:txBody>
      </p:sp>
    </p:spTree>
    <p:extLst>
      <p:ext uri="{BB962C8B-B14F-4D97-AF65-F5344CB8AC3E}">
        <p14:creationId xmlns:p14="http://schemas.microsoft.com/office/powerpoint/2010/main" val="255416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0"/>
            <a:ext cx="1059688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OFFICE </a:t>
            </a:r>
            <a:r>
              <a:rPr lang="en-US" i="1" dirty="0"/>
              <a:t>of the </a:t>
            </a:r>
          </a:p>
          <a:p>
            <a:pPr algn="r"/>
            <a:r>
              <a:rPr lang="en-US" dirty="0"/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AC5D3-AEEB-4516-968D-5E72E84604EA}"/>
              </a:ext>
            </a:extLst>
          </p:cNvPr>
          <p:cNvSpPr txBox="1"/>
          <p:nvPr/>
        </p:nvSpPr>
        <p:spPr>
          <a:xfrm>
            <a:off x="890546" y="71562"/>
            <a:ext cx="269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Financials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A1EE900-0B0C-40B1-B8EA-E5F59E847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146437"/>
              </p:ext>
            </p:extLst>
          </p:nvPr>
        </p:nvGraphicFramePr>
        <p:xfrm>
          <a:off x="2552130" y="117279"/>
          <a:ext cx="5639195" cy="6035092"/>
        </p:xfrm>
        <a:graphic>
          <a:graphicData uri="http://schemas.openxmlformats.org/drawingml/2006/table">
            <a:tbl>
              <a:tblPr/>
              <a:tblGrid>
                <a:gridCol w="3540040">
                  <a:extLst>
                    <a:ext uri="{9D8B030D-6E8A-4147-A177-3AD203B41FA5}">
                      <a16:colId xmlns:a16="http://schemas.microsoft.com/office/drawing/2014/main" val="1701338282"/>
                    </a:ext>
                  </a:extLst>
                </a:gridCol>
                <a:gridCol w="2099155">
                  <a:extLst>
                    <a:ext uri="{9D8B030D-6E8A-4147-A177-3AD203B41FA5}">
                      <a16:colId xmlns:a16="http://schemas.microsoft.com/office/drawing/2014/main" val="2397405646"/>
                    </a:ext>
                  </a:extLst>
                </a:gridCol>
              </a:tblGrid>
              <a:tr h="899165">
                <a:tc gridSpan="2">
                  <a:txBody>
                    <a:bodyPr/>
                    <a:lstStyle/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2020-2021 Year End Health Account Balances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249061"/>
                  </a:ext>
                </a:extLst>
              </a:tr>
              <a:tr h="109344"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422852"/>
                  </a:ext>
                </a:extLst>
              </a:tr>
              <a:tr h="37206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baseline="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Budget Review FY21 Year End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969676"/>
                  </a:ext>
                </a:extLst>
              </a:tr>
              <a:tr h="12496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822113"/>
                  </a:ext>
                </a:extLst>
              </a:tr>
              <a:tr h="33072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Active Employee Healthcare Appropriation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75934"/>
                  </a:ext>
                </a:extLst>
              </a:tr>
              <a:tr h="2534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Final Appropriation Balance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40,442,766.44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006932"/>
                  </a:ext>
                </a:extLst>
              </a:tr>
              <a:tr h="199857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1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505000"/>
                  </a:ext>
                </a:extLst>
              </a:tr>
              <a:tr h="33072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Active Employee Healthcare FAD Accounts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302987"/>
                  </a:ext>
                </a:extLst>
              </a:tr>
              <a:tr h="2442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Final Active Health FAD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151,461,023.99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816697"/>
                  </a:ext>
                </a:extLst>
              </a:tr>
              <a:tr h="2207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Final Active Rx FAD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49,106,710.80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914075"/>
                  </a:ext>
                </a:extLst>
              </a:tr>
              <a:tr h="313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Combined FAD Balances: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200,567,734.79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562901"/>
                  </a:ext>
                </a:extLst>
              </a:tr>
              <a:tr h="19985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707940"/>
                  </a:ext>
                </a:extLst>
              </a:tr>
              <a:tr h="33072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Retired Employee Healthcare Appropriation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816996"/>
                  </a:ext>
                </a:extLst>
              </a:tr>
              <a:tr h="403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Final Appropriation Balance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97,767,101.90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637961"/>
                  </a:ext>
                </a:extLst>
              </a:tr>
              <a:tr h="239924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1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77142"/>
                  </a:ext>
                </a:extLst>
              </a:tr>
              <a:tr h="33072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Retired Employee Healthcare OPEB FAD Accounts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440026"/>
                  </a:ext>
                </a:extLst>
              </a:tr>
              <a:tr h="403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Final Retiree Health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114,201,687.30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948020"/>
                  </a:ext>
                </a:extLst>
              </a:tr>
              <a:tr h="403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Final Retiree Rx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84,054,109.17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733422"/>
                  </a:ext>
                </a:extLst>
              </a:tr>
              <a:tr h="325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Combined FAD Balances: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198,255,796.47 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594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19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0"/>
            <a:ext cx="1059688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OFFICE </a:t>
            </a:r>
            <a:r>
              <a:rPr lang="en-US" i="1" dirty="0"/>
              <a:t>of the </a:t>
            </a:r>
          </a:p>
          <a:p>
            <a:pPr algn="r"/>
            <a:r>
              <a:rPr lang="en-US" dirty="0"/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AC5D3-AEEB-4516-968D-5E72E84604EA}"/>
              </a:ext>
            </a:extLst>
          </p:cNvPr>
          <p:cNvSpPr txBox="1"/>
          <p:nvPr/>
        </p:nvSpPr>
        <p:spPr>
          <a:xfrm>
            <a:off x="890546" y="71562"/>
            <a:ext cx="269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Financials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76B84B4-08E1-4C5E-80BA-12A444D80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596574"/>
              </p:ext>
            </p:extLst>
          </p:nvPr>
        </p:nvGraphicFramePr>
        <p:xfrm>
          <a:off x="2849526" y="851010"/>
          <a:ext cx="5901069" cy="4855488"/>
        </p:xfrm>
        <a:graphic>
          <a:graphicData uri="http://schemas.openxmlformats.org/drawingml/2006/table">
            <a:tbl>
              <a:tblPr/>
              <a:tblGrid>
                <a:gridCol w="3704434">
                  <a:extLst>
                    <a:ext uri="{9D8B030D-6E8A-4147-A177-3AD203B41FA5}">
                      <a16:colId xmlns:a16="http://schemas.microsoft.com/office/drawing/2014/main" val="1701338282"/>
                    </a:ext>
                  </a:extLst>
                </a:gridCol>
                <a:gridCol w="2196635">
                  <a:extLst>
                    <a:ext uri="{9D8B030D-6E8A-4147-A177-3AD203B41FA5}">
                      <a16:colId xmlns:a16="http://schemas.microsoft.com/office/drawing/2014/main" val="2397405646"/>
                    </a:ext>
                  </a:extLst>
                </a:gridCol>
              </a:tblGrid>
              <a:tr h="88352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FY 2021-2022 Projected Health Account Balances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249061"/>
                  </a:ext>
                </a:extLst>
              </a:tr>
              <a:tr h="165025"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422852"/>
                  </a:ext>
                </a:extLst>
              </a:tr>
              <a:tr h="3655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Budget Review FY21 Year End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969676"/>
                  </a:ext>
                </a:extLst>
              </a:tr>
              <a:tr h="226431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822113"/>
                  </a:ext>
                </a:extLst>
              </a:tr>
              <a:tr h="3249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Active Employee Healthcare Appropriation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75934"/>
                  </a:ext>
                </a:extLst>
              </a:tr>
              <a:tr h="396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Initial Anticipated Spend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710,674,000.00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006932"/>
                  </a:ext>
                </a:extLst>
              </a:tr>
              <a:tr h="39606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Appropriation Value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711,164,645.00</a:t>
                      </a:r>
                      <a:endParaRPr lang="en-US" sz="12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512366"/>
                  </a:ext>
                </a:extLst>
              </a:tr>
              <a:tr h="396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Difference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       490,645.00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777399"/>
                  </a:ext>
                </a:extLst>
              </a:tr>
              <a:tr h="188599"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505000"/>
                  </a:ext>
                </a:extLst>
              </a:tr>
              <a:tr h="3249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Retired Employee Healthcare Appropriation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816996"/>
                  </a:ext>
                </a:extLst>
              </a:tr>
              <a:tr h="396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Initial Anticipated Spend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738,011,000.00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637961"/>
                  </a:ext>
                </a:extLst>
              </a:tr>
              <a:tr h="396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Appropriation Value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          835,776,101.90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28188"/>
                  </a:ext>
                </a:extLst>
              </a:tr>
              <a:tr h="396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Difference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             97,765,101.90</a:t>
                      </a:r>
                      <a:endParaRPr lang="en-US" sz="1200" b="1" i="1" u="none" strike="noStrike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2163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89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10948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OFFICE </a:t>
            </a:r>
            <a:r>
              <a:rPr lang="en-US" i="1" dirty="0"/>
              <a:t>of the </a:t>
            </a:r>
          </a:p>
          <a:p>
            <a:pPr algn="r"/>
            <a:r>
              <a:rPr lang="en-US" dirty="0"/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5057B-3097-405E-894B-028D4A113F01}"/>
              </a:ext>
            </a:extLst>
          </p:cNvPr>
          <p:cNvSpPr txBox="1"/>
          <p:nvPr/>
        </p:nvSpPr>
        <p:spPr>
          <a:xfrm>
            <a:off x="874643" y="23859"/>
            <a:ext cx="3904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80D2A-1955-4768-8D19-EDBA79E00BA2}"/>
              </a:ext>
            </a:extLst>
          </p:cNvPr>
          <p:cNvSpPr txBox="1"/>
          <p:nvPr/>
        </p:nvSpPr>
        <p:spPr>
          <a:xfrm>
            <a:off x="472971" y="1426953"/>
            <a:ext cx="11246057" cy="4285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 2.0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of 8/1/21 there are 151 groups enrolled totaling almost 26,000 employees and over 63,000 members. 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of 8/1/21, we had 95 groups who have completed their 3-year contract commitment under Partnership and had the option of leaving the plan without an early termination penalty.  To date, no group has left Partnership 2.0.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1 small group confirmed joining the plan for 9/1/21.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 1.0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of 8/1/21 we still have 5 groups remaining totaling approximately 2,400 employees and just under 3,400 members.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8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CB464-02A4-4434-88AF-5032E861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 Prime -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3DE8D-7321-4294-9694-0672D9C2D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Recommending July 1, 2022 roll-out to Partnership</a:t>
            </a:r>
          </a:p>
          <a:p>
            <a:r>
              <a:rPr lang="en-US" dirty="0"/>
              <a:t>Recommendation contingent upon analysis indicating BC Prime performing as anticipated </a:t>
            </a:r>
          </a:p>
          <a:p>
            <a:pPr lvl="1"/>
            <a:r>
              <a:rPr lang="en-US" dirty="0"/>
              <a:t>Initial analysis of 5 months of claims shows reduction in PMPM for participating members vs. prior period</a:t>
            </a:r>
          </a:p>
          <a:p>
            <a:r>
              <a:rPr lang="en-US" dirty="0"/>
              <a:t>OSC will make final recommendation in January 2022 allowing participating groups adequate time to introduce new plan option.  </a:t>
            </a:r>
          </a:p>
        </p:txBody>
      </p:sp>
    </p:spTree>
    <p:extLst>
      <p:ext uri="{BB962C8B-B14F-4D97-AF65-F5344CB8AC3E}">
        <p14:creationId xmlns:p14="http://schemas.microsoft.com/office/powerpoint/2010/main" val="206601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E81A-D681-49AF-9265-99D7A8A0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9738"/>
            <a:ext cx="12192000" cy="2852737"/>
          </a:xfrm>
          <a:solidFill>
            <a:schemeClr val="accent5">
              <a:lumMod val="20000"/>
              <a:lumOff val="80000"/>
            </a:schemeClr>
          </a:solidFill>
          <a:effectLst/>
          <a:scene3d>
            <a:camera prst="orthographicFront"/>
            <a:lightRig rig="chilly" dir="t"/>
          </a:scene3d>
          <a:sp3d/>
        </p:spPr>
        <p:txBody>
          <a:bodyPr anchor="ctr"/>
          <a:lstStyle/>
          <a:p>
            <a:pPr algn="ctr"/>
            <a:r>
              <a:rPr lang="en-US" dirty="0"/>
              <a:t>Communications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82EE9-600D-4543-B4DA-E3F723386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/>
              <a:t>Presented by Betsy Nosal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EA4D9A-B651-410E-81BF-D50CEDF61F25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771E3-A985-4468-8E25-7DD91DC9F9D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840A27-EEA4-4460-B145-2FB07E692500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7F3D80-EF3A-4A96-BC56-88B92BC1795C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COMPTROLLER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F32B58-2366-4807-803E-E8511C46FB5A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341F51-B194-42F6-8D00-085E7174ED10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F327669-1469-49ED-84A4-9360B13BA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5CFB88-B5CF-4F95-A042-BBBB9BC5E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2" y="1181382"/>
            <a:ext cx="961901" cy="8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2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8D9E014-0DD9-4A69-A523-20B5C825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42" y="-98026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Social Media Ad Impact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1E941B-71AA-4F7B-90BE-C3D3458B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8" y="919806"/>
            <a:ext cx="1010144" cy="941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43589-81E0-4602-AD24-1ADF368D9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581" y="950228"/>
            <a:ext cx="1836053" cy="2034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A84CC-08C4-4FE6-B833-4DB22D782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5455">
            <a:off x="5617694" y="1282776"/>
            <a:ext cx="1812826" cy="202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5CB381-50FD-430C-855B-D7E06B922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975" y="3305240"/>
            <a:ext cx="1809892" cy="183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41A682-ABD5-4DBE-8E15-73E18D8DD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3440">
            <a:off x="9687480" y="1207225"/>
            <a:ext cx="1961039" cy="202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8A1F32-38E8-471A-B636-288BAA34B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3707">
            <a:off x="8424506" y="2518926"/>
            <a:ext cx="1883522" cy="201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62A897-E79B-4582-8AF3-ECFE2639F8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9341">
            <a:off x="9597810" y="3921788"/>
            <a:ext cx="1812826" cy="1844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DF8B4BAA-EFFA-482C-B4B1-2337C085A7C8}"/>
              </a:ext>
            </a:extLst>
          </p:cNvPr>
          <p:cNvGraphicFramePr/>
          <p:nvPr/>
        </p:nvGraphicFramePr>
        <p:xfrm>
          <a:off x="234851" y="1849742"/>
          <a:ext cx="2320199" cy="232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5A33DAE-4FA8-4A23-96FC-ADC1FA1F11C7}"/>
              </a:ext>
            </a:extLst>
          </p:cNvPr>
          <p:cNvGraphicFramePr/>
          <p:nvPr/>
        </p:nvGraphicFramePr>
        <p:xfrm>
          <a:off x="2730048" y="1855774"/>
          <a:ext cx="2404810" cy="2317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291E805B-7514-482B-B22A-8A7A4D3DC042}"/>
              </a:ext>
            </a:extLst>
          </p:cNvPr>
          <p:cNvGraphicFramePr/>
          <p:nvPr/>
        </p:nvGraphicFramePr>
        <p:xfrm>
          <a:off x="234850" y="4309933"/>
          <a:ext cx="2320200" cy="1838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3" name="Content Placeholder 32">
            <a:extLst>
              <a:ext uri="{FF2B5EF4-FFF2-40B4-BE49-F238E27FC236}">
                <a16:creationId xmlns:a16="http://schemas.microsoft.com/office/drawing/2014/main" id="{37B0B350-861C-4D50-94A5-2090BA7E493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730048" y="4309989"/>
          <a:ext cx="2404810" cy="183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BCFB355A-8B20-40BB-A63B-9BA0A73D9F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0170">
            <a:off x="7318827" y="4137114"/>
            <a:ext cx="1836053" cy="184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006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737AB0-D398-458B-91E0-06E2B8410B3A}"/>
              </a:ext>
            </a:extLst>
          </p:cNvPr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02BF09-064C-4B96-B26B-ADD5B5DC2F1C}"/>
              </a:ext>
            </a:extLst>
          </p:cNvPr>
          <p:cNvSpPr/>
          <p:nvPr/>
        </p:nvSpPr>
        <p:spPr>
          <a:xfrm>
            <a:off x="0" y="6341744"/>
            <a:ext cx="12192000" cy="1250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946BE-C452-4E94-B62D-B29CE17C7272}"/>
              </a:ext>
            </a:extLst>
          </p:cNvPr>
          <p:cNvSpPr/>
          <p:nvPr/>
        </p:nvSpPr>
        <p:spPr>
          <a:xfrm>
            <a:off x="0" y="0"/>
            <a:ext cx="10596880" cy="79248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COMPTROLLER</a:t>
            </a:r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7BA7C11-2EB7-4A39-8198-BA56BF46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640" y="0"/>
            <a:ext cx="797313" cy="7924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DAA71-2D47-48D3-9155-D5465EAB6141}"/>
              </a:ext>
            </a:extLst>
          </p:cNvPr>
          <p:cNvSpPr/>
          <p:nvPr/>
        </p:nvSpPr>
        <p:spPr>
          <a:xfrm>
            <a:off x="10668000" y="0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C43DC-97C1-44F8-A520-51F31FA996FA}"/>
              </a:ext>
            </a:extLst>
          </p:cNvPr>
          <p:cNvSpPr/>
          <p:nvPr/>
        </p:nvSpPr>
        <p:spPr>
          <a:xfrm>
            <a:off x="10761979" y="-1"/>
            <a:ext cx="45719" cy="79247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E1FED4-644C-4D56-937F-030B4AF5CD19}"/>
              </a:ext>
            </a:extLst>
          </p:cNvPr>
          <p:cNvSpPr/>
          <p:nvPr/>
        </p:nvSpPr>
        <p:spPr>
          <a:xfrm>
            <a:off x="0" y="6236966"/>
            <a:ext cx="12192000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214357A-4F6D-47A0-9ED6-0A7A6C2B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302" y="41582"/>
            <a:ext cx="5430588" cy="74676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Care Compass Website Activity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D96D68-1C2D-45F4-B040-517DEA4B6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8" y="907758"/>
            <a:ext cx="1010144" cy="9416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98A833-C10F-49B9-90FE-22C8774D8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599" y="1559352"/>
            <a:ext cx="2455289" cy="2483839"/>
          </a:xfrm>
          <a:prstGeom prst="rect">
            <a:avLst/>
          </a:prstGeom>
        </p:spPr>
      </p:pic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BD828FCF-A3B0-4392-8CEE-043CC903F287}"/>
              </a:ext>
            </a:extLst>
          </p:cNvPr>
          <p:cNvGraphicFramePr/>
          <p:nvPr/>
        </p:nvGraphicFramePr>
        <p:xfrm>
          <a:off x="4978794" y="1559352"/>
          <a:ext cx="5430588" cy="4356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4282C57D-DC82-45C0-B9A9-794A4DB3652A}"/>
              </a:ext>
            </a:extLst>
          </p:cNvPr>
          <p:cNvSpPr txBox="1"/>
          <p:nvPr/>
        </p:nvSpPr>
        <p:spPr>
          <a:xfrm>
            <a:off x="1433599" y="4161516"/>
            <a:ext cx="245529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Unique Visitors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include people who visited CareCompass this month, plus anyone who visited in the previous month and then returned this month. Only 1 visit is counted if someone visits multiple times in a month.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New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isits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are total number of visits in the month.</a:t>
            </a:r>
          </a:p>
        </p:txBody>
      </p:sp>
    </p:spTree>
    <p:extLst>
      <p:ext uri="{BB962C8B-B14F-4D97-AF65-F5344CB8AC3E}">
        <p14:creationId xmlns:p14="http://schemas.microsoft.com/office/powerpoint/2010/main" val="139393081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4481</TotalTime>
  <Words>619</Words>
  <Application>Microsoft Office PowerPoint</Application>
  <PresentationFormat>Widescreen</PresentationFormat>
  <Paragraphs>124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Wingdings 3</vt:lpstr>
      <vt:lpstr>Office Theme</vt:lpstr>
      <vt:lpstr>Ion</vt:lpstr>
      <vt:lpstr>Health Care Update </vt:lpstr>
      <vt:lpstr>PowerPoint Presentation</vt:lpstr>
      <vt:lpstr>PowerPoint Presentation</vt:lpstr>
      <vt:lpstr>PowerPoint Presentation</vt:lpstr>
      <vt:lpstr>PowerPoint Presentation</vt:lpstr>
      <vt:lpstr>BC Prime - Partnership</vt:lpstr>
      <vt:lpstr>Communications Update</vt:lpstr>
      <vt:lpstr>Social Media Ad Impact</vt:lpstr>
      <vt:lpstr>Care Compass Website Activity</vt:lpstr>
      <vt:lpstr>PowerPoint Presentation</vt:lpstr>
      <vt:lpstr>Member Education /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Care Update</dc:title>
  <dc:creator>Nosal, Betsy</dc:creator>
  <cp:lastModifiedBy>Czunas, Sandra</cp:lastModifiedBy>
  <cp:revision>72</cp:revision>
  <dcterms:created xsi:type="dcterms:W3CDTF">2021-04-07T18:08:52Z</dcterms:created>
  <dcterms:modified xsi:type="dcterms:W3CDTF">2021-08-06T15:01:40Z</dcterms:modified>
</cp:coreProperties>
</file>