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1" r:id="rId4"/>
    <p:sldId id="262" r:id="rId5"/>
    <p:sldId id="265" r:id="rId6"/>
    <p:sldId id="269" r:id="rId7"/>
    <p:sldId id="263" r:id="rId8"/>
    <p:sldId id="270" r:id="rId9"/>
    <p:sldId id="271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 Impressions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87679168559849"/>
          <c:y val="0.21272795949364778"/>
          <c:w val="0.80642564654685422"/>
          <c:h val="0.4135392429061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February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Google Impressions</c:v>
                </c:pt>
                <c:pt idx="1">
                  <c:v>Facebook Impressions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24400</c:v>
                </c:pt>
                <c:pt idx="1">
                  <c:v>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1-44F7-9245-8F41A2C79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Google Impressions</c:v>
                </c:pt>
                <c:pt idx="1">
                  <c:v>Facebook Impressions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649000</c:v>
                </c:pt>
                <c:pt idx="1">
                  <c:v>245052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1-44F7-9245-8F41A2C79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Google Impressions</c:v>
                </c:pt>
                <c:pt idx="1">
                  <c:v>Facebook Impressions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1460000</c:v>
                </c:pt>
                <c:pt idx="1">
                  <c:v>651079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E-4CCA-A857-28EB1FCC7C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Google Impressions</c:v>
                </c:pt>
                <c:pt idx="1">
                  <c:v>Facebook Impressions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>
                  <c:v>5950000</c:v>
                </c:pt>
                <c:pt idx="1">
                  <c:v>1587492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C-4A1B-A70A-DC46198CC8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Google Impressions</c:v>
                </c:pt>
                <c:pt idx="1">
                  <c:v>Facebook Impressions</c:v>
                </c:pt>
              </c:strCache>
            </c:strRef>
          </c:cat>
          <c:val>
            <c:numRef>
              <c:f>Sheet1!$F$2:$F$3</c:f>
              <c:numCache>
                <c:formatCode>#,##0</c:formatCode>
                <c:ptCount val="2"/>
                <c:pt idx="0">
                  <c:v>76200</c:v>
                </c:pt>
                <c:pt idx="1">
                  <c:v>302452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C-4A1B-A70A-DC46198C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706210831"/>
        <c:axId val="1706211247"/>
      </c:barChart>
      <c:catAx>
        <c:axId val="17062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11247"/>
        <c:crosses val="autoZero"/>
        <c:auto val="1"/>
        <c:lblAlgn val="ctr"/>
        <c:lblOffset val="100"/>
        <c:noMultiLvlLbl val="0"/>
      </c:catAx>
      <c:valAx>
        <c:axId val="170621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108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 Link Clicks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87679168559849"/>
          <c:y val="0.21272795949364778"/>
          <c:w val="0.80642564654685422"/>
          <c:h val="0.4135392429061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February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Google Clicks</c:v>
                </c:pt>
                <c:pt idx="1">
                  <c:v>Facebook Clicks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1010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9-4A1D-ADD0-A40D5E5606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Google Clicks</c:v>
                </c:pt>
                <c:pt idx="1">
                  <c:v>Facebook Clicks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3500</c:v>
                </c:pt>
                <c:pt idx="1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9-4A1D-ADD0-A40D5E5606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Google Clicks</c:v>
                </c:pt>
                <c:pt idx="1">
                  <c:v>Facebook Clicks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4090</c:v>
                </c:pt>
                <c:pt idx="1">
                  <c:v>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3-4D5C-B7BE-50E0A1CA74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Google Clicks</c:v>
                </c:pt>
                <c:pt idx="1">
                  <c:v>Facebook Clicks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>
                  <c:v>41100</c:v>
                </c:pt>
                <c:pt idx="1">
                  <c:v>11900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2-4962-B3A1-014A52B28FB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Google Clicks</c:v>
                </c:pt>
                <c:pt idx="1">
                  <c:v>Facebook Clicks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 formatCode="#,##0">
                  <c:v>1580</c:v>
                </c:pt>
                <c:pt idx="1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2-4962-B3A1-014A52B28F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706210831"/>
        <c:axId val="1706211247"/>
      </c:barChart>
      <c:catAx>
        <c:axId val="17062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11247"/>
        <c:crosses val="autoZero"/>
        <c:auto val="1"/>
        <c:lblAlgn val="ctr"/>
        <c:lblOffset val="100"/>
        <c:noMultiLvlLbl val="0"/>
      </c:catAx>
      <c:valAx>
        <c:axId val="170621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108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Care Compass Impact</a:t>
            </a:r>
          </a:p>
        </c:rich>
      </c:tx>
      <c:layout>
        <c:manualLayout>
          <c:xMode val="edge"/>
          <c:yMode val="edge"/>
          <c:x val="0.2052824996329371"/>
          <c:y val="2.1598940665499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39972877040735"/>
          <c:y val="0.19495966359132702"/>
          <c:w val="0.82561844449939514"/>
          <c:h val="0.46326909583992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February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Unique Visitors</c:v>
                </c:pt>
                <c:pt idx="1">
                  <c:v>Page Views</c:v>
                </c:pt>
                <c:pt idx="2">
                  <c:v>Reach (people)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6437</c:v>
                </c:pt>
                <c:pt idx="1">
                  <c:v>19251</c:v>
                </c:pt>
                <c:pt idx="2" formatCode="General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1-45FF-8446-06208CEFE9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Unique Visitors</c:v>
                </c:pt>
                <c:pt idx="1">
                  <c:v>Page Views</c:v>
                </c:pt>
                <c:pt idx="2">
                  <c:v>Reach (people)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11696</c:v>
                </c:pt>
                <c:pt idx="1">
                  <c:v>28890</c:v>
                </c:pt>
                <c:pt idx="2">
                  <c:v>21046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11-45FF-8446-06208CEFE9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Unique Visitors</c:v>
                </c:pt>
                <c:pt idx="1">
                  <c:v>Page Views</c:v>
                </c:pt>
                <c:pt idx="2">
                  <c:v>Reach (people)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14754</c:v>
                </c:pt>
                <c:pt idx="1">
                  <c:v>44733</c:v>
                </c:pt>
                <c:pt idx="2">
                  <c:v>25227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6-4492-86F8-DE515AF632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Unique Visitors</c:v>
                </c:pt>
                <c:pt idx="1">
                  <c:v>Page Views</c:v>
                </c:pt>
                <c:pt idx="2">
                  <c:v>Reach (people)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76138</c:v>
                </c:pt>
                <c:pt idx="1">
                  <c:v>176742</c:v>
                </c:pt>
                <c:pt idx="2">
                  <c:v>25498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B-41AF-8C3A-2B44BA2499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Unique Visitors</c:v>
                </c:pt>
                <c:pt idx="1">
                  <c:v>Page Views</c:v>
                </c:pt>
                <c:pt idx="2">
                  <c:v>Reach (people)</c:v>
                </c:pt>
              </c:strCache>
            </c:strRef>
          </c:cat>
          <c:val>
            <c:numRef>
              <c:f>Sheet1!$F$2:$F$4</c:f>
              <c:numCache>
                <c:formatCode>#,##0</c:formatCode>
                <c:ptCount val="3"/>
                <c:pt idx="0">
                  <c:v>9317</c:v>
                </c:pt>
                <c:pt idx="1">
                  <c:v>26455</c:v>
                </c:pt>
                <c:pt idx="2">
                  <c:v>19020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B-41AF-8C3A-2B44BA249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806271"/>
        <c:axId val="1684808351"/>
      </c:barChart>
      <c:catAx>
        <c:axId val="16848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808351"/>
        <c:crosses val="autoZero"/>
        <c:auto val="1"/>
        <c:lblAlgn val="ctr"/>
        <c:lblOffset val="100"/>
        <c:noMultiLvlLbl val="0"/>
      </c:catAx>
      <c:valAx>
        <c:axId val="168480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806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0.15235</cdr:y>
    </cdr:from>
    <cdr:to>
      <cdr:x>1</cdr:x>
      <cdr:y>0.94039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70155ECD-AF87-484C-B8E0-E586B0F14A2B}"/>
            </a:ext>
          </a:extLst>
        </cdr:cNvPr>
        <cdr:cNvCxnSpPr/>
      </cdr:nvCxnSpPr>
      <cdr:spPr>
        <a:xfrm xmlns:a="http://schemas.openxmlformats.org/drawingml/2006/main">
          <a:off x="5181600" y="662937"/>
          <a:ext cx="0" cy="3429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D1C6D-FD68-4605-BEA1-6FA02347F10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3B5D-C68A-4133-8BE3-CE42022C4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796C-F4D0-4B51-9074-4631E977E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25BC6-D231-4970-A77F-23B6FC7A4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1151-C93B-4380-A713-92951EC8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BAF9-705F-4D81-ADB2-448D539A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D84F-DB9E-4246-986E-CE2E75A4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F603-2FC7-46F5-AEEE-90685D86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BCFCB-0AA4-41D9-AA11-0C218D045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AC70-D2E0-4CCC-BA80-2DF52C09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5F48-6288-44B4-B6B7-A609D07A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B109-03DE-476A-9232-B7A0C0FE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28402-9A61-4494-9278-635092EF8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04C85-2E92-4F27-BD9F-4DE0F115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8E87-7398-43E4-B9ED-8C884BBF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E199D-1BB0-4D3B-B861-A153E1DB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15D8-7D02-4B76-A408-042FEA33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F6C1-6799-4B49-835A-7E74E436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00E1-BDCE-4AB4-BEFC-04002230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6784-49B3-4584-9B2D-F5CCD1C2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81B69-0F8A-4928-9A2E-83B3CC6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811E-8847-4C5F-BFD0-F9D6FBCB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7F23-ABBC-49EB-8D2A-5E3E1AE5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E74F9-BEB2-4BBC-8C82-092E7D763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2F07D-FD7F-45F8-BED2-982265CE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2FD3-55BE-40CD-9792-B2BE7ACF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AA4B-214C-4A29-AB7B-79B718C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F434-A5BC-41A2-B108-83B7376C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C1E5-7CF6-412C-873B-D13A8DA89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B88A3-1132-43D9-ADE3-615EC7E55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06DE7-117C-45C7-8EB8-B733E9B6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EBF65-ED0F-4D79-8111-F33ADB96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17BB8-C2EE-4DD6-A77E-44DE461C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D8A0-9BBE-4D87-9216-C416E509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78579-7D93-4712-882C-BE618A439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6E68A-6655-4625-A4B2-AB8C3014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785FB-9F27-4E4B-BE5C-31E047FFA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4548E-BD84-4281-91EC-1B7A47CE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A8A40-8E27-447F-985C-53FA12AD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F5FBA-226D-4788-8482-BA55D6BD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B7DF0-EAB5-413B-9D8A-88F252E8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6BBE-2210-4059-B0AC-F61C10F0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72204-C828-4569-968E-B36C40DE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72E6-BCEB-45E5-8C2B-4A485D5E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BF78F-08E6-486C-9634-CA26C1BC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82333-43F7-4DCE-BF20-1BB3513D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CAE22-D743-466E-A9E0-428CDCD6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713A9-9349-41F3-BCCF-F876A499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B01F-AF96-410D-BF00-2DD1FEA9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2EAA-9D74-4D7D-8132-2F1D9DDC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B80F9-275C-41F0-ADCB-B98AD9EED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249C4-EA3D-4DB4-B287-BBBA848D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3794E-E1AE-473B-8253-88CBDD48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FE2D7-175C-42D4-A230-29EA3C44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21C1-3CBA-48C2-883D-1476980E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DCDCF-8E79-4F98-AD2F-8914EF021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87B9F-7D17-4F6A-98D4-08DAAA017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7ACED-5FB0-4067-973E-65E2E071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D5C8D-B8FB-4EB8-A1D9-B26CD64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09655-4540-4FDC-8978-CEDA9130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8C40E-8AB3-40B9-B792-A5E3137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C3F17-9925-4EAE-90EE-AF0FCA02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96CFE-8B7C-4033-8A03-6EA7EBC17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996B-B00A-4317-A6BF-2E36616D7D0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28EE-3E51-415A-AFBF-F5984378F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54DB9-86C1-4840-B4F2-8F17927CE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31FF-0DB4-4E15-AFE9-BE9E8D929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carecompass.us1.list-manage.com%2Ftrack%2Fclick%3Fu%3D8a49553eb92cc78f18150a4e7%26id%3Dc243576cdf%26e%3D771004a6c2&amp;data=04%7C01%7CBetsy.Nosal%40ct.gov%7C1e488fe2c9ed498f59ba08d9358cd707%7C118b7cfaa3dd48b9b02631ff69bb738b%7C0%7C0%7C637599701281812817%7CUnknown%7CTWFpbGZsb3d8eyJWIjoiMC4wLjAwMDAiLCJQIjoiV2luMzIiLCJBTiI6Ik1haWwiLCJXVCI6Mn0%3D%7C1000&amp;sdata=8xGc1MneuGwbYGN%2BJDUuYeYEJW0VQzpVKsP%2Bn0TG6jY%3D&amp;reserved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government building, apartment building&#10;&#10;Description automatically generated">
            <a:extLst>
              <a:ext uri="{FF2B5EF4-FFF2-40B4-BE49-F238E27FC236}">
                <a16:creationId xmlns:a16="http://schemas.microsoft.com/office/drawing/2014/main" id="{268DDC58-6185-491D-9AA0-467359836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D6B8-00CC-4B3D-8D93-14B8E9C38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en-US" sz="5400" dirty="0"/>
              <a:t>Health Care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0EFB2-88D0-421D-BFB1-A38D61FD6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US" dirty="0"/>
              <a:t>July 12, 2021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4D4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039B7A9-1392-4472-B1B7-5D8DA0C6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2678887"/>
            <a:ext cx="918845" cy="9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B633B-104E-4CD1-97C6-8DAB12A753EB}"/>
              </a:ext>
            </a:extLst>
          </p:cNvPr>
          <p:cNvSpPr txBox="1"/>
          <p:nvPr/>
        </p:nvSpPr>
        <p:spPr>
          <a:xfrm>
            <a:off x="2130950" y="2122997"/>
            <a:ext cx="7028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     </a:t>
            </a:r>
          </a:p>
          <a:p>
            <a:r>
              <a:rPr lang="en-US" sz="5000" b="1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0589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B633B-104E-4CD1-97C6-8DAB12A753EB}"/>
              </a:ext>
            </a:extLst>
          </p:cNvPr>
          <p:cNvSpPr txBox="1"/>
          <p:nvPr/>
        </p:nvSpPr>
        <p:spPr>
          <a:xfrm>
            <a:off x="3737113" y="2122997"/>
            <a:ext cx="3570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     </a:t>
            </a:r>
          </a:p>
          <a:p>
            <a:r>
              <a:rPr lang="en-US" sz="5000" b="1" dirty="0"/>
              <a:t>     Adjourn</a:t>
            </a:r>
          </a:p>
        </p:txBody>
      </p:sp>
    </p:spTree>
    <p:extLst>
      <p:ext uri="{BB962C8B-B14F-4D97-AF65-F5344CB8AC3E}">
        <p14:creationId xmlns:p14="http://schemas.microsoft.com/office/powerpoint/2010/main" val="255416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1E6C-AFD2-453C-8DB9-EBD15E5A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089" y="1199937"/>
            <a:ext cx="8891906" cy="4744192"/>
          </a:xfrm>
          <a:solidFill>
            <a:schemeClr val="bg1"/>
          </a:solidFill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Status Updates</a:t>
            </a:r>
          </a:p>
          <a:p>
            <a:pPr marL="0" indent="0">
              <a:buNone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Public Comment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Financials/Budget Update (Rae-Ellen)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Partnership Update (Bernie)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Communications (Betsy)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F57A1-1684-4810-BDA0-5C2E67E5730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03A4B-93FD-42E1-ABEB-1D25E597F625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83089-D2A2-43DC-87CC-29FC9228E4D3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B9A6B-4CAD-4580-9950-8196E76D030D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8C3C2-54E4-48F7-BE9A-5398515E1EE2}"/>
              </a:ext>
            </a:extLst>
          </p:cNvPr>
          <p:cNvSpPr txBox="1"/>
          <p:nvPr/>
        </p:nvSpPr>
        <p:spPr>
          <a:xfrm>
            <a:off x="342900" y="67997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1" name="Picture 10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339FA1B-684E-41DA-9BBD-CA00FBE0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0A5AD4-6973-4ABD-9502-44B81571E81D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D555A9-1B09-456D-A7BF-EE79CDEA2F35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AC5D3-AEEB-4516-968D-5E72E84604EA}"/>
              </a:ext>
            </a:extLst>
          </p:cNvPr>
          <p:cNvSpPr txBox="1"/>
          <p:nvPr/>
        </p:nvSpPr>
        <p:spPr>
          <a:xfrm>
            <a:off x="890546" y="71562"/>
            <a:ext cx="26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Financials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25C690-716C-4F29-969B-6EA4CCEEE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12387"/>
              </p:ext>
            </p:extLst>
          </p:nvPr>
        </p:nvGraphicFramePr>
        <p:xfrm>
          <a:off x="2671638" y="751402"/>
          <a:ext cx="5080882" cy="5421956"/>
        </p:xfrm>
        <a:graphic>
          <a:graphicData uri="http://schemas.openxmlformats.org/drawingml/2006/table">
            <a:tbl>
              <a:tblPr/>
              <a:tblGrid>
                <a:gridCol w="3189556">
                  <a:extLst>
                    <a:ext uri="{9D8B030D-6E8A-4147-A177-3AD203B41FA5}">
                      <a16:colId xmlns:a16="http://schemas.microsoft.com/office/drawing/2014/main" val="1701338282"/>
                    </a:ext>
                  </a:extLst>
                </a:gridCol>
                <a:gridCol w="1891326">
                  <a:extLst>
                    <a:ext uri="{9D8B030D-6E8A-4147-A177-3AD203B41FA5}">
                      <a16:colId xmlns:a16="http://schemas.microsoft.com/office/drawing/2014/main" val="2397405646"/>
                    </a:ext>
                  </a:extLst>
                </a:gridCol>
              </a:tblGrid>
              <a:tr h="5820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2020-2021 Anticipated Year End Health Account Balances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49061"/>
                  </a:ext>
                </a:extLst>
              </a:tr>
              <a:tr h="108719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422852"/>
                  </a:ext>
                </a:extLst>
              </a:tr>
              <a:tr h="2408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Budget Review 6.15.21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69676"/>
                  </a:ext>
                </a:extLst>
              </a:tr>
              <a:tr h="14917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822113"/>
                  </a:ext>
                </a:extLst>
              </a:tr>
              <a:tr h="2140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Employee Healthcare Appropriation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5934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Initial Projected Appropriation Balance: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40,556,323.89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654336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Scheduled Appropriation Holdback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55,010,000.00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810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Appropriation Balance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(14,453,676.11)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006932"/>
                  </a:ext>
                </a:extLst>
              </a:tr>
              <a:tr h="12425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505000"/>
                  </a:ext>
                </a:extLst>
              </a:tr>
              <a:tr h="2140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Employee Healthcare FAD Accounts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02987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Active Health FAD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127,399,391.87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16697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Active Rx FAD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49,106,710.80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14075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FAD Balances: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176,506,102.67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62901"/>
                  </a:ext>
                </a:extLst>
              </a:tr>
              <a:tr h="124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707940"/>
                  </a:ext>
                </a:extLst>
              </a:tr>
              <a:tr h="2140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Retired Employee Healthcare Appropriation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16996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Appropriation Balance: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98,596,258.70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40953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Scheduled Appropriation Holdback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79,990,000.00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47990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Appropriation Balance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18,606,258.70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637961"/>
                  </a:ext>
                </a:extLst>
              </a:tr>
              <a:tr h="155312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77142"/>
                  </a:ext>
                </a:extLst>
              </a:tr>
              <a:tr h="2140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Retired Employee Healthcare OPEB FAD Accounts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0026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Retiree Health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103,330,208.03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48020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Projected Retiree Rx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81,781,640.98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733422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FAD Balances: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185,111,849.01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9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19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10948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5057B-3097-405E-894B-028D4A113F01}"/>
              </a:ext>
            </a:extLst>
          </p:cNvPr>
          <p:cNvSpPr txBox="1"/>
          <p:nvPr/>
        </p:nvSpPr>
        <p:spPr>
          <a:xfrm>
            <a:off x="874643" y="23859"/>
            <a:ext cx="390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3A8AD-465F-40F4-80DA-C11C6ABD1CE0}"/>
              </a:ext>
            </a:extLst>
          </p:cNvPr>
          <p:cNvSpPr txBox="1"/>
          <p:nvPr/>
        </p:nvSpPr>
        <p:spPr>
          <a:xfrm>
            <a:off x="789013" y="1053663"/>
            <a:ext cx="10293627" cy="492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2.0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7/1/21 there are 150 groups enrolled totaling almost 26,000 employees and over 63,000 members.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1 confirmed partial group joining on 8/1/21 and one small full group joining on 9/1/21.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7/1/21, we had 94 groups who have completed their 3-year contract commitment under Partnership and had the option of leaving the plan without an early termination penalty.  To date, no group has left Partnership 2.0.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1.0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7/1/21 we still have 5 groups remaining totaling approximately 2,400 employees and just under 3,400 members.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E81A-D681-49AF-9265-99D7A8A0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5">
              <a:lumMod val="20000"/>
              <a:lumOff val="80000"/>
            </a:schemeClr>
          </a:solidFill>
          <a:effectLst/>
          <a:scene3d>
            <a:camera prst="orthographicFront"/>
            <a:lightRig rig="chilly" dir="t"/>
          </a:scene3d>
          <a:sp3d/>
        </p:spPr>
        <p:txBody>
          <a:bodyPr anchor="ctr"/>
          <a:lstStyle/>
          <a:p>
            <a:pPr algn="ctr"/>
            <a:r>
              <a:rPr lang="en-US" dirty="0"/>
              <a:t>Communications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82EE9-600D-4543-B4DA-E3F723386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Presented by Betsy Nosal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A4D9A-B651-410E-81BF-D50CEDF61F25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771E3-A985-4468-8E25-7DD91DC9F9D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40A27-EEA4-4460-B145-2FB07E692500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7F3D80-EF3A-4A96-BC56-88B92BC1795C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32B58-2366-4807-803E-E8511C46FB5A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41F51-B194-42F6-8D00-085E7174ED10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F327669-1469-49ED-84A4-9360B13BA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1F57A1-1684-4810-BDA0-5C2E67E5730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03A4B-93FD-42E1-ABEB-1D25E597F625}"/>
              </a:ext>
            </a:extLst>
          </p:cNvPr>
          <p:cNvSpPr/>
          <p:nvPr/>
        </p:nvSpPr>
        <p:spPr>
          <a:xfrm>
            <a:off x="27944" y="6329672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83089-D2A2-43DC-87CC-29FC9228E4D3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B9A6B-4CAD-4580-9950-8196E76D030D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8C3C2-54E4-48F7-BE9A-5398515E1EE2}"/>
              </a:ext>
            </a:extLst>
          </p:cNvPr>
          <p:cNvSpPr txBox="1"/>
          <p:nvPr/>
        </p:nvSpPr>
        <p:spPr>
          <a:xfrm>
            <a:off x="1364054" y="839467"/>
            <a:ext cx="643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Open Enrollment and Benefits Survey Impact</a:t>
            </a:r>
          </a:p>
        </p:txBody>
      </p:sp>
      <p:pic>
        <p:nvPicPr>
          <p:cNvPr id="11" name="Picture 10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339FA1B-684E-41DA-9BBD-CA00FBE0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0A5AD4-6973-4ABD-9502-44B81571E81D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D555A9-1B09-456D-A7BF-EE79CDEA2F35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422915-ACA9-40A2-88B1-B356FEAC109F}"/>
              </a:ext>
            </a:extLst>
          </p:cNvPr>
          <p:cNvSpPr txBox="1"/>
          <p:nvPr/>
        </p:nvSpPr>
        <p:spPr>
          <a:xfrm>
            <a:off x="1735209" y="5984497"/>
            <a:ext cx="93474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Results as of July 7, 2021. Numbers can change as emails are opened. Employees can opt to unsubscribe at any time</a:t>
            </a:r>
            <a:r>
              <a:rPr lang="en-US" sz="1000" dirty="0"/>
              <a:t>. Our current total number of email contacts is  </a:t>
            </a:r>
            <a:endParaRPr lang="en-US" sz="1100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60DCD46F-0CB7-4863-BC3F-AA4255975735}"/>
              </a:ext>
            </a:extLst>
          </p:cNvPr>
          <p:cNvGraphicFramePr>
            <a:graphicFrameLocks noGrp="1"/>
          </p:cNvGraphicFramePr>
          <p:nvPr/>
        </p:nvGraphicFramePr>
        <p:xfrm>
          <a:off x="461331" y="3239422"/>
          <a:ext cx="10848975" cy="2773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59385">
                  <a:extLst>
                    <a:ext uri="{9D8B030D-6E8A-4147-A177-3AD203B41FA5}">
                      <a16:colId xmlns:a16="http://schemas.microsoft.com/office/drawing/2014/main" val="4246893345"/>
                    </a:ext>
                  </a:extLst>
                </a:gridCol>
                <a:gridCol w="1391816">
                  <a:extLst>
                    <a:ext uri="{9D8B030D-6E8A-4147-A177-3AD203B41FA5}">
                      <a16:colId xmlns:a16="http://schemas.microsoft.com/office/drawing/2014/main" val="4108917782"/>
                    </a:ext>
                  </a:extLst>
                </a:gridCol>
                <a:gridCol w="2189469">
                  <a:extLst>
                    <a:ext uri="{9D8B030D-6E8A-4147-A177-3AD203B41FA5}">
                      <a16:colId xmlns:a16="http://schemas.microsoft.com/office/drawing/2014/main" val="3587585263"/>
                    </a:ext>
                  </a:extLst>
                </a:gridCol>
                <a:gridCol w="1536999">
                  <a:extLst>
                    <a:ext uri="{9D8B030D-6E8A-4147-A177-3AD203B41FA5}">
                      <a16:colId xmlns:a16="http://schemas.microsoft.com/office/drawing/2014/main" val="3438766431"/>
                    </a:ext>
                  </a:extLst>
                </a:gridCol>
                <a:gridCol w="1536999">
                  <a:extLst>
                    <a:ext uri="{9D8B030D-6E8A-4147-A177-3AD203B41FA5}">
                      <a16:colId xmlns:a16="http://schemas.microsoft.com/office/drawing/2014/main" val="1779804172"/>
                    </a:ext>
                  </a:extLst>
                </a:gridCol>
                <a:gridCol w="1406588">
                  <a:extLst>
                    <a:ext uri="{9D8B030D-6E8A-4147-A177-3AD203B41FA5}">
                      <a16:colId xmlns:a16="http://schemas.microsoft.com/office/drawing/2014/main" val="1533659724"/>
                    </a:ext>
                  </a:extLst>
                </a:gridCol>
                <a:gridCol w="1327719">
                  <a:extLst>
                    <a:ext uri="{9D8B030D-6E8A-4147-A177-3AD203B41FA5}">
                      <a16:colId xmlns:a16="http://schemas.microsoft.com/office/drawing/2014/main" val="4261489142"/>
                    </a:ext>
                  </a:extLst>
                </a:gridCol>
              </a:tblGrid>
              <a:tr h="573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Email 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Communication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Contacts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Audience Reached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Email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Link Clicks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64806"/>
                  </a:ext>
                </a:extLst>
              </a:tr>
              <a:tr h="724012">
                <a:tc>
                  <a:txBody>
                    <a:bodyPr/>
                    <a:lstStyle/>
                    <a:p>
                      <a:r>
                        <a:rPr lang="en-US" sz="1400" dirty="0"/>
                        <a:t>Open Enrollment Survey-Please Distribute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06/19/21</a:t>
                      </a:r>
                    </a:p>
                    <a:p>
                      <a:r>
                        <a:rPr lang="en-US" sz="1400" dirty="0"/>
                        <a:t>(Thursday)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Agency Benefits Contacts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unknown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05951"/>
                  </a:ext>
                </a:extLst>
              </a:tr>
              <a:tr h="724012">
                <a:tc>
                  <a:txBody>
                    <a:bodyPr/>
                    <a:lstStyle/>
                    <a:p>
                      <a:r>
                        <a:rPr lang="en-US" sz="1400" dirty="0"/>
                        <a:t>Important: State of CT Benefits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6/22/21 (Thursday)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–User (State emails)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32, 533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31, 433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5, 804 </a:t>
                      </a:r>
                    </a:p>
                    <a:p>
                      <a:pPr algn="ctr"/>
                      <a:r>
                        <a:rPr lang="en-US" sz="1400" dirty="0"/>
                        <a:t>(18.7%)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1,630 </a:t>
                      </a:r>
                    </a:p>
                    <a:p>
                      <a:pPr algn="ctr"/>
                      <a:r>
                        <a:rPr lang="en-US" sz="1400" dirty="0"/>
                        <a:t>(5.2%)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664826"/>
                  </a:ext>
                </a:extLst>
              </a:tr>
              <a:tr h="724012">
                <a:tc>
                  <a:txBody>
                    <a:bodyPr/>
                    <a:lstStyle/>
                    <a:p>
                      <a:r>
                        <a:rPr lang="en-US" sz="1400" dirty="0"/>
                        <a:t>Time-Sensitive: State of CT Benefits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6/29/21 (Thursday)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Email (CMSi/HEP personal emails)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33, 866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33, 866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12,018</a:t>
                      </a:r>
                    </a:p>
                    <a:p>
                      <a:pPr algn="ctr"/>
                      <a:r>
                        <a:rPr lang="en-US" sz="1400" dirty="0"/>
                        <a:t> (37.9%)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1,807 </a:t>
                      </a:r>
                    </a:p>
                    <a:p>
                      <a:pPr algn="ctr"/>
                      <a:r>
                        <a:rPr lang="en-US" sz="1400" dirty="0"/>
                        <a:t>(5.7%)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542750"/>
                  </a:ext>
                </a:extLst>
              </a:tr>
            </a:tbl>
          </a:graphicData>
        </a:graphic>
      </p:graphicFrame>
      <p:pic>
        <p:nvPicPr>
          <p:cNvPr id="22" name="Picture 21">
            <a:hlinkClick r:id="rId3" tgtFrame="_blank"/>
            <a:extLst>
              <a:ext uri="{FF2B5EF4-FFF2-40B4-BE49-F238E27FC236}">
                <a16:creationId xmlns:a16="http://schemas.microsoft.com/office/drawing/2014/main" id="{4E60FB2B-811D-4A1B-A036-837529C345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69" y="1185407"/>
            <a:ext cx="53721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095027-6C51-43BE-82CF-216FF78F2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8" y="919806"/>
            <a:ext cx="1010144" cy="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8D9E014-0DD9-4A69-A523-20B5C825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42" y="5753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Digital and Social Ad Impact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81EC4D5-DFA3-4CE7-98A6-7F945BF68DA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19125" y="15208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CE73F28-CB0D-4839-84B1-7B3BC8D92A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99696" y="15208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F1E941B-71AA-4F7B-90BE-C3D3458B6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8" y="919806"/>
            <a:ext cx="1010144" cy="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14357A-4F6D-47A0-9ED6-0A7A6C2B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42" y="614043"/>
            <a:ext cx="5430588" cy="746763"/>
          </a:xfrm>
        </p:spPr>
        <p:txBody>
          <a:bodyPr>
            <a:noAutofit/>
          </a:bodyPr>
          <a:lstStyle/>
          <a:p>
            <a:r>
              <a:rPr lang="en-US" sz="2500" dirty="0"/>
              <a:t>Care Compass Website Activity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A87D69D6-698B-49B5-8F73-ABCB8D98C4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09900" y="1468119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1DD96D68-1C2D-45F4-B040-517DEA4B6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8" y="907758"/>
            <a:ext cx="1010144" cy="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37AB0-D398-458B-91E0-06E2B8410B3A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2BF09-064C-4B96-B26B-ADD5B5DC2F1C}"/>
              </a:ext>
            </a:extLst>
          </p:cNvPr>
          <p:cNvSpPr/>
          <p:nvPr/>
        </p:nvSpPr>
        <p:spPr>
          <a:xfrm>
            <a:off x="0" y="6341744"/>
            <a:ext cx="12192000" cy="1250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946BE-C452-4E94-B62D-B29CE17C7272}"/>
              </a:ext>
            </a:extLst>
          </p:cNvPr>
          <p:cNvSpPr/>
          <p:nvPr/>
        </p:nvSpPr>
        <p:spPr>
          <a:xfrm>
            <a:off x="0" y="0"/>
            <a:ext cx="10596880" cy="792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OFFICE </a:t>
            </a:r>
            <a:r>
              <a:rPr lang="en-US" i="1" dirty="0"/>
              <a:t>of the </a:t>
            </a:r>
          </a:p>
          <a:p>
            <a:pPr algn="r"/>
            <a:r>
              <a:rPr lang="en-US" dirty="0"/>
              <a:t>STATE COMPTROLLER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7C11-2EB7-4A39-8198-BA56BF46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0" y="0"/>
            <a:ext cx="797313" cy="7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DAA71-2D47-48D3-9155-D5465EAB6141}"/>
              </a:ext>
            </a:extLst>
          </p:cNvPr>
          <p:cNvSpPr/>
          <p:nvPr/>
        </p:nvSpPr>
        <p:spPr>
          <a:xfrm>
            <a:off x="10668000" y="0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C43DC-97C1-44F8-A520-51F31FA996FA}"/>
              </a:ext>
            </a:extLst>
          </p:cNvPr>
          <p:cNvSpPr/>
          <p:nvPr/>
        </p:nvSpPr>
        <p:spPr>
          <a:xfrm>
            <a:off x="10761979" y="-1"/>
            <a:ext cx="45719" cy="7924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1FED4-644C-4D56-937F-030B4AF5CD19}"/>
              </a:ext>
            </a:extLst>
          </p:cNvPr>
          <p:cNvSpPr/>
          <p:nvPr/>
        </p:nvSpPr>
        <p:spPr>
          <a:xfrm>
            <a:off x="0" y="6236966"/>
            <a:ext cx="12192000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14357A-4F6D-47A0-9ED6-0A7A6C2B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42" y="614043"/>
            <a:ext cx="5430588" cy="746763"/>
          </a:xfrm>
        </p:spPr>
        <p:txBody>
          <a:bodyPr>
            <a:noAutofit/>
          </a:bodyPr>
          <a:lstStyle/>
          <a:p>
            <a:r>
              <a:rPr lang="en-US" sz="2500" dirty="0"/>
              <a:t>Benefits Education / Communication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893577-6B57-4D74-B1A6-33125BC94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342" y="1817369"/>
            <a:ext cx="9448539" cy="41208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Communication Plans (July-August)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Enrollment Survey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3,501 participants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full report will be shared in the August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Program Education: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Webinar: Supplemental Benefit – LifeLock (July)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Webinar: Upswing Health, Health Navigator and Network of Distinction (August)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Email: Back-to-work themed email (desk ergonomics, Live Health Online,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and Facebook (Social) Ad: Comprehensive Spine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and Digital Ad: Diabetes Prevention Program (DPP) and Livongo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and Social Ad: Health Enhancement Program (HEP); preventive care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Member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Collecting and uploading member emails to allow more direct benefit communication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Begin sending emails to SPP group admins and members using email service that is used for Active State employees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D96D68-1C2D-45F4-B040-517DEA4B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8" y="919806"/>
            <a:ext cx="1010144" cy="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608</Words>
  <Application>Microsoft Office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Health Care Update </vt:lpstr>
      <vt:lpstr>PowerPoint Presentation</vt:lpstr>
      <vt:lpstr>PowerPoint Presentation</vt:lpstr>
      <vt:lpstr>PowerPoint Presentation</vt:lpstr>
      <vt:lpstr>Communications Update</vt:lpstr>
      <vt:lpstr>PowerPoint Presentation</vt:lpstr>
      <vt:lpstr>Digital and Social Ad Impact</vt:lpstr>
      <vt:lpstr>Care Compass Website Activity</vt:lpstr>
      <vt:lpstr>Benefits Education / 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Update</dc:title>
  <dc:creator>Nosal, Betsy</dc:creator>
  <cp:lastModifiedBy>Czunas, Sandra</cp:lastModifiedBy>
  <cp:revision>55</cp:revision>
  <dcterms:created xsi:type="dcterms:W3CDTF">2021-04-07T18:08:52Z</dcterms:created>
  <dcterms:modified xsi:type="dcterms:W3CDTF">2021-07-14T18:16:54Z</dcterms:modified>
</cp:coreProperties>
</file>